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26C1-01EE-4349-85BA-A820ED57B36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0DB22-82DE-4AD6-A69E-DFB8D755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151C-0CB5-46F7-95D4-6FF3DBD2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283EA-686A-402E-BEF9-3E7B2AC0B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F508C-B48F-4C91-80DF-B9F8579B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A35605-64B3-44CC-9491-A73405A3CB0C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2BE88-882F-43C5-AEA1-11686863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F454-D5AD-4115-97E8-991ADCB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17A5EF-07BC-48F9-8DE3-ABD7FEF90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4" b="30652"/>
          <a:stretch/>
        </p:blipFill>
        <p:spPr>
          <a:xfrm>
            <a:off x="9265919" y="5349874"/>
            <a:ext cx="2387600" cy="1006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38FE5-4DAF-4273-8ACD-0AF180B61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" y="5528469"/>
            <a:ext cx="2164663" cy="7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CAD4-5F40-4D06-AAF1-86737413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C1804-B39F-41D1-A272-33838B1F5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D52C4-A00C-4B2E-82CA-88C9296F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8DC465-F4B4-43C1-BA6B-CFB44C04C75E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D8B9D-6DE2-4EFF-B73A-0C79BAE2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CF6B-145C-4EBB-8064-E2529289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1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2C38E-AF40-452D-9A5F-3AA65FB57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9DF60-71A8-400D-BBAB-8DAA97A9C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9F03-6807-4DD9-8515-73A1FD80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BC72D-2130-404F-B6B4-D91F6E643CB3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5E507-11C9-4C80-8CA4-F74BE785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0AEB-E7B2-4989-A55B-7D908249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2D8E-098B-4D81-AF5F-F645D696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CEA2-2191-44F1-B0EA-020528CCD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CCB76-6A82-4A7E-931D-4AAAD67B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02FCA-6452-4B58-8C67-59BE83BF998E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C6B0A-6F8D-4186-BA20-F575BAF8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Person-Centered Contraceptive Access Metrics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94548-E0C7-49FB-A0EC-15A33EB4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AFF1A-A3C3-4A09-9BD3-A9D484C4F577}"/>
              </a:ext>
            </a:extLst>
          </p:cNvPr>
          <p:cNvSpPr/>
          <p:nvPr userDrawn="1"/>
        </p:nvSpPr>
        <p:spPr>
          <a:xfrm>
            <a:off x="738433" y="254525"/>
            <a:ext cx="10715134" cy="60237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519F2D-D613-40F4-BEE9-837A0A576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4" y="4638675"/>
            <a:ext cx="2082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E571-437D-4E76-B3F2-84E01BDE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FE8E5-4F75-412A-94C6-5FCB2A29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1B8D-42AC-4155-8523-80746008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5DB86-4FCD-4127-8D2D-7F1BA37E3A16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65A1F-BCE1-45FB-B323-FBB4AA96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BA238-C9AD-4F8F-908C-29BF2B90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0B4F-78CB-404A-A3BA-80E6F67B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DC702-801F-4A81-A7F3-0C0EC1D5B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1EAB-E7E5-4AB0-91EC-7882474D6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80A3A-5518-4E3E-A1C1-2A81D1D5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E032B-2BB6-4BF7-B2A5-CE6AB0330989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BFAF9-85C0-47ED-BB4E-A1AA9212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5AAA0-C894-426D-B4BF-B8083C85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7CE52-3F76-47D8-BD88-3CDE1B09E4DE}"/>
              </a:ext>
            </a:extLst>
          </p:cNvPr>
          <p:cNvSpPr/>
          <p:nvPr userDrawn="1"/>
        </p:nvSpPr>
        <p:spPr>
          <a:xfrm>
            <a:off x="738433" y="254525"/>
            <a:ext cx="10715134" cy="60237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053BB3-1C1B-40A6-8E68-68A3CE138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4" y="4638675"/>
            <a:ext cx="2082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2584-9D69-4F94-968F-4F5A041D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11D7F-6DB9-48F4-830D-D9A8BBB26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E308A-23F0-42B7-8A67-25C4FCDA9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A2672-D79F-4512-AC5A-37EFBD02B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2B942-3E66-4AD0-A1EF-D622BB00E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A8630-753B-45D0-B047-69FE60DB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614E8-4965-4ACE-9EA6-54A4773B91E2}" type="datetime1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16104-9A44-4486-B112-1EB568FA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F55B0-0AF5-472B-989E-AB756A9E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0">
              <a:schemeClr val="tx1"/>
            </a:gs>
            <a:gs pos="6000">
              <a:schemeClr val="tx2"/>
            </a:gs>
            <a:gs pos="49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0CA9-F296-49F4-9FE0-857122B4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2FE7E-41C3-420C-9B62-D7C17916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1F805-9618-4998-A4FE-0074BE30D41E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DC82E-ABC3-484C-AA23-6B2530DE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FE442-F513-4A4A-A146-8B654933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A2BD-67DE-4797-BC91-F3528A541EFA}"/>
              </a:ext>
            </a:extLst>
          </p:cNvPr>
          <p:cNvSpPr/>
          <p:nvPr userDrawn="1"/>
        </p:nvSpPr>
        <p:spPr>
          <a:xfrm>
            <a:off x="738433" y="254525"/>
            <a:ext cx="10715134" cy="60237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9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5FA8C-B820-478A-A839-2AB7756F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1F17C-1905-41F6-90AB-AC492A015936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EC283-0D9F-4E78-B331-479C1A74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3F56-C9D8-4546-9133-54ECB48B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4C57-BDA7-4E50-86EA-54EB2949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692D1-F042-4F3B-937D-3AE81A3B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A1ECE-928D-4D60-9C01-1544F509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668E3-8B74-4C23-83E4-D6A8139D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31487-201B-4187-B210-B4AF509B0903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D8668-189C-4629-AB36-C25335C7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26211-8CAB-4180-A71A-71808324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BD6C-838B-4539-944A-BD9F1FE7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42335-6D3F-43D3-BC72-4E60578CF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82986-258C-4E75-9117-FA6EA95A0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F431C-5E1E-4731-9B3A-D67DC089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3FD7A1-C0C8-4E4E-A1BE-8A0EA4157A78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D8E3-9FE6-4188-853F-167BB12F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C6FDD-FBD3-4A95-AC39-90E0A5AA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1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29EDB-7D0C-403B-B5E3-BFDCBEEF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43E70-0739-4488-97ED-6862F4982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A03E7-8B20-4F93-965E-34B73A7B1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4F49-86B0-4F84-99D3-0C50D3152AD3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A2985-2CE9-4511-B75F-1F48427E7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Person-Centered Contraceptive Access Metrics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E0C6B-7A1E-4EA9-957F-5FC227EEE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9BC46-3299-40CD-9711-DE16A72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8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doi.org/10.1016/j.lana.2023.10066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9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hyperlink" Target="https://doi.org/10.1016/j.lana.2023.100662" TargetMode="External"/><Relationship Id="rId10" Type="http://schemas.openxmlformats.org/officeDocument/2006/relationships/image" Target="../media/image12.wmf"/><Relationship Id="rId19" Type="http://schemas.openxmlformats.org/officeDocument/2006/relationships/image" Target="../media/image17.png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2.png"/><Relationship Id="rId3" Type="http://schemas.openxmlformats.org/officeDocument/2006/relationships/oleObject" Target="../embeddings/oleObject10.bin"/><Relationship Id="rId21" Type="http://schemas.openxmlformats.org/officeDocument/2006/relationships/hyperlink" Target="https://doi.org/10.1016/j.lana.2023.100662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24.wmf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9.png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8.png"/><Relationship Id="rId4" Type="http://schemas.openxmlformats.org/officeDocument/2006/relationships/image" Target="../media/image33.wmf"/><Relationship Id="rId9" Type="http://schemas.openxmlformats.org/officeDocument/2006/relationships/image" Target="../media/image37.png"/><Relationship Id="rId14" Type="http://schemas.openxmlformats.org/officeDocument/2006/relationships/hyperlink" Target="https://doi.org/10.1016/j.lana.2023.10066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doi.org/10.1016/j.lana.2023.1006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www.share.berkeley.edu/_files/ugd/7ee60a_8a618e3f5a244dc0b7432c6855ff2b11.pdf" TargetMode="External"/><Relationship Id="rId4" Type="http://schemas.openxmlformats.org/officeDocument/2006/relationships/hyperlink" Target="https://www.share.berkeley.edu/person-centered-contraceptive-acc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0CB24A-C482-490B-AC77-1C20F411D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7934"/>
            <a:ext cx="9242337" cy="2712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6871D-51E4-42E0-A5BB-9F4140495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3351013"/>
            <a:ext cx="9144793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0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C1D15-6716-48BA-BAE8-C2CE2C31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3512E-E254-45BD-B2D0-B74806B6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CAA530-7B21-4574-A0DC-1C7CF03003EA}"/>
              </a:ext>
            </a:extLst>
          </p:cNvPr>
          <p:cNvGrpSpPr/>
          <p:nvPr/>
        </p:nvGrpSpPr>
        <p:grpSpPr>
          <a:xfrm>
            <a:off x="619589" y="1075914"/>
            <a:ext cx="6686184" cy="3912030"/>
            <a:chOff x="619589" y="925083"/>
            <a:chExt cx="6801283" cy="39793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FB42B7-6949-4D35-823F-971866CB5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589" y="925083"/>
              <a:ext cx="6801283" cy="3979373"/>
            </a:xfrm>
            <a:prstGeom prst="rect">
              <a:avLst/>
            </a:prstGeom>
          </p:spPr>
        </p:pic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0DE25A2F-D10F-47C1-A5BE-1438611859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6357212"/>
                </p:ext>
              </p:extLst>
            </p:nvPr>
          </p:nvGraphicFramePr>
          <p:xfrm>
            <a:off x="1073038" y="3099356"/>
            <a:ext cx="4403935" cy="1218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r:id="rId4" imgW="2760120" imgH="762840" progId="">
                    <p:embed/>
                  </p:oleObj>
                </mc:Choice>
                <mc:Fallback>
                  <p:oleObj r:id="rId4" imgW="2760120" imgH="76284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73038" y="3099356"/>
                          <a:ext cx="4403935" cy="12181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3125EA-CC2D-4B14-84D2-B459614928BE}"/>
              </a:ext>
            </a:extLst>
          </p:cNvPr>
          <p:cNvSpPr/>
          <p:nvPr/>
        </p:nvSpPr>
        <p:spPr>
          <a:xfrm>
            <a:off x="7794442" y="988553"/>
            <a:ext cx="3324520" cy="39793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8FDB2-3D7B-4D67-92DA-45523D8A4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618" y="1358432"/>
            <a:ext cx="3042168" cy="33469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D2160F-8686-467E-861F-B082CC28D8D3}"/>
              </a:ext>
            </a:extLst>
          </p:cNvPr>
          <p:cNvSpPr txBox="1"/>
          <p:nvPr/>
        </p:nvSpPr>
        <p:spPr>
          <a:xfrm>
            <a:off x="838200" y="5497354"/>
            <a:ext cx="833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Gómez AM, Bennett AH,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Arcara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J, Stern L, Bardwell J, Cadena D,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Chaudhri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A, Davis L,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Dehlendorf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C, Frederiksen B, 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Labiran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C, McDonald-Mosley, Rice WS, Stein T, Valladares ES, Kavanaugh M, Marshall C. (2024). “Estimates of Use of Preferred Contraceptive Method in the United States: A Population-Based Study.”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Lancet Regional Health-Americas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30(100662).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https://doi.org/10.1016/j.lana.2023.100662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5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C1D15-6716-48BA-BAE8-C2CE2C31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3512E-E254-45BD-B2D0-B74806B6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82D8CE7-765A-442B-A22E-CA36A78E3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30247"/>
              </p:ext>
            </p:extLst>
          </p:nvPr>
        </p:nvGraphicFramePr>
        <p:xfrm>
          <a:off x="2895600" y="2495550"/>
          <a:ext cx="15462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r:id="rId3" imgW="594360" imgH="242640" progId="">
                  <p:embed/>
                </p:oleObj>
              </mc:Choice>
              <mc:Fallback>
                <p:oleObj r:id="rId3" imgW="594360" imgH="24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2495550"/>
                        <a:ext cx="1546225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0BA1EF6-0BE8-4E6A-8520-1F09DA7E8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427588"/>
              </p:ext>
            </p:extLst>
          </p:nvPr>
        </p:nvGraphicFramePr>
        <p:xfrm>
          <a:off x="2895600" y="2055792"/>
          <a:ext cx="518325" cy="28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r:id="rId5" imgW="205560" imgH="114120" progId="">
                  <p:embed/>
                </p:oleObj>
              </mc:Choice>
              <mc:Fallback>
                <p:oleObj r:id="rId5" imgW="205560" imgH="114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055792"/>
                        <a:ext cx="518325" cy="28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7E818C1-EA9C-454D-B362-B6586A439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38545"/>
              </p:ext>
            </p:extLst>
          </p:nvPr>
        </p:nvGraphicFramePr>
        <p:xfrm>
          <a:off x="7814472" y="2490398"/>
          <a:ext cx="1546864" cy="63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r:id="rId7" imgW="591480" imgH="242640" progId="">
                  <p:embed/>
                </p:oleObj>
              </mc:Choice>
              <mc:Fallback>
                <p:oleObj r:id="rId7" imgW="591480" imgH="24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4472" y="2490398"/>
                        <a:ext cx="1546864" cy="634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C877AE7-4B13-4879-9B2E-567E2F1F7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972917"/>
              </p:ext>
            </p:extLst>
          </p:nvPr>
        </p:nvGraphicFramePr>
        <p:xfrm>
          <a:off x="7814472" y="2017879"/>
          <a:ext cx="2000066" cy="3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r:id="rId9" imgW="782640" imgH="142560" progId="">
                  <p:embed/>
                </p:oleObj>
              </mc:Choice>
              <mc:Fallback>
                <p:oleObj r:id="rId9" imgW="782640" imgH="142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14472" y="2017879"/>
                        <a:ext cx="2000066" cy="36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DC9625F-4BE8-4677-AC47-ABDA6BB61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639027"/>
              </p:ext>
            </p:extLst>
          </p:nvPr>
        </p:nvGraphicFramePr>
        <p:xfrm>
          <a:off x="2896412" y="4342562"/>
          <a:ext cx="1556338" cy="6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r:id="rId11" imgW="611280" imgH="242640" progId="">
                  <p:embed/>
                </p:oleObj>
              </mc:Choice>
              <mc:Fallback>
                <p:oleObj r:id="rId11" imgW="611280" imgH="24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6412" y="4342562"/>
                        <a:ext cx="1556338" cy="618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67BC5D1-B765-47F0-B9E0-8E456C590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81789"/>
              </p:ext>
            </p:extLst>
          </p:nvPr>
        </p:nvGraphicFramePr>
        <p:xfrm>
          <a:off x="2895600" y="3903975"/>
          <a:ext cx="2467069" cy="28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r:id="rId13" imgW="974160" imgH="114120" progId="">
                  <p:embed/>
                </p:oleObj>
              </mc:Choice>
              <mc:Fallback>
                <p:oleObj r:id="rId13" imgW="974160" imgH="114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95600" y="3903975"/>
                        <a:ext cx="2467069" cy="28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C18A6F5-A7CC-49BE-AA83-06EF37C84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94078"/>
              </p:ext>
            </p:extLst>
          </p:nvPr>
        </p:nvGraphicFramePr>
        <p:xfrm>
          <a:off x="7723032" y="3903975"/>
          <a:ext cx="1347486" cy="36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r:id="rId15" imgW="556920" imgH="151200" progId="">
                  <p:embed/>
                </p:oleObj>
              </mc:Choice>
              <mc:Fallback>
                <p:oleObj r:id="rId15" imgW="556920" imgH="15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23032" y="3903975"/>
                        <a:ext cx="1347486" cy="364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DA8CB19-8E67-4BDB-AD20-76C2EE3F7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32445"/>
              </p:ext>
            </p:extLst>
          </p:nvPr>
        </p:nvGraphicFramePr>
        <p:xfrm>
          <a:off x="7723032" y="4342562"/>
          <a:ext cx="1556338" cy="6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r:id="rId17" imgW="611280" imgH="242640" progId="">
                  <p:embed/>
                </p:oleObj>
              </mc:Choice>
              <mc:Fallback>
                <p:oleObj r:id="rId17" imgW="611280" imgH="242640" progId="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DC9625F-4BE8-4677-AC47-ABDA6BB611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23032" y="4342562"/>
                        <a:ext cx="1556338" cy="618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05708D67-E7D4-44FC-9C8A-02DFC8BE7E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5769" y="495214"/>
            <a:ext cx="10077561" cy="11461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F590CC-C413-44F9-A4C8-2717F56CF20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18588"/>
          <a:stretch/>
        </p:blipFill>
        <p:spPr>
          <a:xfrm>
            <a:off x="687693" y="1697447"/>
            <a:ext cx="2467069" cy="18186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DF1852-440C-4C3E-A8B8-183A9FC7B8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0"/>
          <a:stretch/>
        </p:blipFill>
        <p:spPr>
          <a:xfrm rot="5400000">
            <a:off x="5779348" y="1598893"/>
            <a:ext cx="2090489" cy="17438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9FA2C-FB27-4740-B78C-3249F7118D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6"/>
          <a:stretch/>
        </p:blipFill>
        <p:spPr>
          <a:xfrm>
            <a:off x="1093599" y="3666345"/>
            <a:ext cx="1802001" cy="15532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EAEADD-F937-4AB5-8232-DD657B53EE0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8"/>
          <a:stretch/>
        </p:blipFill>
        <p:spPr>
          <a:xfrm>
            <a:off x="5801284" y="3565960"/>
            <a:ext cx="1921748" cy="15532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87D115-0FEC-4071-BF20-BAE71398646E}"/>
              </a:ext>
            </a:extLst>
          </p:cNvPr>
          <p:cNvSpPr txBox="1"/>
          <p:nvPr/>
        </p:nvSpPr>
        <p:spPr>
          <a:xfrm>
            <a:off x="838200" y="5571895"/>
            <a:ext cx="833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Gómez AM, Bennett AH,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Arcara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J, Stern L, Bardwell J, Cadena D,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Chaudhri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A, Davis L,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Dehlendorf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C, Frederiksen B, 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Labiran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C, McDonald-Mosley, Rice WS, Stein T, Valladares ES, Kavanaugh M, Marshall C. (2024). “Estimates of Use of Preferred Contraceptive Method in the United States: A Population-Based Study.”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Lancet Regional Health-Americas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30(100662).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https://doi.org/10.1016/j.lana.2023.100662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4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C1D15-6716-48BA-BAE8-C2CE2C31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3512E-E254-45BD-B2D0-B74806B6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FDB6CA7-8335-4319-98FB-8F35F65DD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39849"/>
              </p:ext>
            </p:extLst>
          </p:nvPr>
        </p:nvGraphicFramePr>
        <p:xfrm>
          <a:off x="1247235" y="2015811"/>
          <a:ext cx="562429" cy="55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r:id="rId3" imgW="254160" imgH="251280" progId="">
                  <p:embed/>
                </p:oleObj>
              </mc:Choice>
              <mc:Fallback>
                <p:oleObj r:id="rId3" imgW="254160" imgH="251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7235" y="2015811"/>
                        <a:ext cx="562429" cy="555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9299ECB-3978-4628-B41F-E82D6BE50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59424"/>
              </p:ext>
            </p:extLst>
          </p:nvPr>
        </p:nvGraphicFramePr>
        <p:xfrm>
          <a:off x="1247234" y="2722115"/>
          <a:ext cx="562429" cy="55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r:id="rId5" imgW="254160" imgH="251280" progId="">
                  <p:embed/>
                </p:oleObj>
              </mc:Choice>
              <mc:Fallback>
                <p:oleObj r:id="rId5" imgW="254160" imgH="251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7234" y="2722115"/>
                        <a:ext cx="562429" cy="555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E71AC8CF-70BE-4D90-8B6C-46434F96B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067" y="2805807"/>
            <a:ext cx="7541406" cy="4999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E09205-3362-40AB-8FEE-DFA92B75C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067" y="2113240"/>
            <a:ext cx="4139543" cy="499915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61BDC18-061D-45E6-A7E8-AE760B6ED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786004"/>
              </p:ext>
            </p:extLst>
          </p:nvPr>
        </p:nvGraphicFramePr>
        <p:xfrm>
          <a:off x="1247234" y="3428419"/>
          <a:ext cx="562429" cy="55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r:id="rId9" imgW="259920" imgH="257040" progId="">
                  <p:embed/>
                </p:oleObj>
              </mc:Choice>
              <mc:Fallback>
                <p:oleObj r:id="rId9" imgW="259920" imgH="257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7234" y="3428419"/>
                        <a:ext cx="562429" cy="555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0AA7E1C-7271-4B5A-8C29-924250D77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72997"/>
              </p:ext>
            </p:extLst>
          </p:nvPr>
        </p:nvGraphicFramePr>
        <p:xfrm>
          <a:off x="1247234" y="4134894"/>
          <a:ext cx="562430" cy="5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r:id="rId11" imgW="248400" imgH="245520" progId="">
                  <p:embed/>
                </p:oleObj>
              </mc:Choice>
              <mc:Fallback>
                <p:oleObj r:id="rId11" imgW="248400" imgH="245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47234" y="4134894"/>
                        <a:ext cx="562430" cy="5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88CF830-7A90-4E0A-BBB3-C4BF0B54E5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42521"/>
              </p:ext>
            </p:extLst>
          </p:nvPr>
        </p:nvGraphicFramePr>
        <p:xfrm>
          <a:off x="1247234" y="4831954"/>
          <a:ext cx="562430" cy="56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r:id="rId13" imgW="251280" imgH="251280" progId="">
                  <p:embed/>
                </p:oleObj>
              </mc:Choice>
              <mc:Fallback>
                <p:oleObj r:id="rId13" imgW="251280" imgH="251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47234" y="4831954"/>
                        <a:ext cx="562430" cy="56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EBADA9ED-FAEF-4A65-A389-F0B78BAEBA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9067" y="3508422"/>
            <a:ext cx="4462659" cy="4999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F53655-65EC-4C38-91A6-79353800CC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59067" y="4200997"/>
            <a:ext cx="3517697" cy="4938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1BD52B-DC7B-4F01-8C06-530FFC5F3A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59066" y="4887137"/>
            <a:ext cx="3517697" cy="493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F17DD9E-6601-48CA-ACF3-C32EAA8124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9829" y="529345"/>
            <a:ext cx="10077561" cy="1518036"/>
          </a:xfrm>
          <a:prstGeom prst="rect">
            <a:avLst/>
          </a:prstGeom>
        </p:spPr>
      </p:pic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55A5EF8-9698-4FA0-AFD4-4DDA23B60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97594"/>
              </p:ext>
            </p:extLst>
          </p:nvPr>
        </p:nvGraphicFramePr>
        <p:xfrm>
          <a:off x="5904244" y="3428419"/>
          <a:ext cx="3303811" cy="223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r:id="rId19" imgW="1065600" imgH="720000" progId="">
                  <p:embed/>
                </p:oleObj>
              </mc:Choice>
              <mc:Fallback>
                <p:oleObj r:id="rId19" imgW="1065600" imgH="72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04244" y="3428419"/>
                        <a:ext cx="3303811" cy="2235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5725AC-AC36-4009-9118-532F8936051D}"/>
              </a:ext>
            </a:extLst>
          </p:cNvPr>
          <p:cNvSpPr txBox="1"/>
          <p:nvPr/>
        </p:nvSpPr>
        <p:spPr>
          <a:xfrm>
            <a:off x="838200" y="5637820"/>
            <a:ext cx="833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Gómez AM, Bennett AH,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Arcara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J, Stern L, Bardwell J, Cadena D,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Chaudhri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A, Davis L,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Dehlendorf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C, Frederiksen B, 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Labiran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C, McDonald-Mosley, Rice WS, Stein T, Valladares ES, Kavanaugh M, Marshall C. (2024). “Estimates of Use of Preferred Contraceptive Method in the United States: A Population-Based Study.”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Lancet Regional Health-Americas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30(100662).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https://doi.org/10.1016/j.lana.2023.100662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C1D15-6716-48BA-BAE8-C2CE2C31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3512E-E254-45BD-B2D0-B74806B6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91AF865-A922-463E-B645-AF031C753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25339"/>
              </p:ext>
            </p:extLst>
          </p:nvPr>
        </p:nvGraphicFramePr>
        <p:xfrm>
          <a:off x="6791425" y="1886473"/>
          <a:ext cx="2695324" cy="90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r:id="rId3" imgW="1514520" imgH="508320" progId="">
                  <p:embed/>
                </p:oleObj>
              </mc:Choice>
              <mc:Fallback>
                <p:oleObj r:id="rId3" imgW="1514520" imgH="508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1425" y="1886473"/>
                        <a:ext cx="2695324" cy="904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CE71898-A4DC-4DE7-A7EE-8123B8250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90197"/>
              </p:ext>
            </p:extLst>
          </p:nvPr>
        </p:nvGraphicFramePr>
        <p:xfrm>
          <a:off x="7607582" y="3647671"/>
          <a:ext cx="1052484" cy="105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r:id="rId5" imgW="554040" imgH="554040" progId="">
                  <p:embed/>
                </p:oleObj>
              </mc:Choice>
              <mc:Fallback>
                <p:oleObj r:id="rId5" imgW="554040" imgH="554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7582" y="3647671"/>
                        <a:ext cx="1052484" cy="1052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4FB22C-6F20-46A8-9FAD-CBCEB4BF2AA6}"/>
              </a:ext>
            </a:extLst>
          </p:cNvPr>
          <p:cNvCxnSpPr>
            <a:cxnSpLocks/>
          </p:cNvCxnSpPr>
          <p:nvPr/>
        </p:nvCxnSpPr>
        <p:spPr>
          <a:xfrm>
            <a:off x="5612130" y="1435188"/>
            <a:ext cx="0" cy="4176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A04E4CA-E930-4214-AC77-C95529C705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56" y="1640891"/>
            <a:ext cx="977188" cy="977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1B0B46-2ABC-44C3-BAAF-BC7D6FB07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53" y="3617765"/>
            <a:ext cx="1066394" cy="10663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FD947B-A2D2-4746-9326-DDDD4AFBC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5464" y="2691376"/>
            <a:ext cx="3560373" cy="9449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483CE9-A521-4AD4-87FD-4F4AA002BE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028" y="697980"/>
            <a:ext cx="10437257" cy="6584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391400-A65A-4ED2-8476-ECD4A2824E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464" y="4677009"/>
            <a:ext cx="3603048" cy="6950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B817840-DEC3-4906-B9FB-0546C38073D9}"/>
              </a:ext>
            </a:extLst>
          </p:cNvPr>
          <p:cNvSpPr txBox="1"/>
          <p:nvPr/>
        </p:nvSpPr>
        <p:spPr>
          <a:xfrm>
            <a:off x="6351738" y="2917941"/>
            <a:ext cx="356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chemeClr val="accent5"/>
                </a:solidFill>
              </a:rPr>
              <a:t>Have received person-centered contraceptive counseling*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64FCE58-56CE-4F25-9FD1-48E07A8775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9441" y="4737398"/>
            <a:ext cx="3566469" cy="9388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76E570-F527-43FD-8CDE-85282BF7CC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821" y="5706368"/>
            <a:ext cx="5877053" cy="3231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FDC9F1-C7AA-4FED-ACD6-7DFD9420D04A}"/>
              </a:ext>
            </a:extLst>
          </p:cNvPr>
          <p:cNvSpPr txBox="1"/>
          <p:nvPr/>
        </p:nvSpPr>
        <p:spPr>
          <a:xfrm>
            <a:off x="838200" y="5960212"/>
            <a:ext cx="833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Gómez AM, Bennett AH,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Arcara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J, Stern L, Bardwell J, Cadena D,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Chaudhri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A, Davis L,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Dehlendorf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C, Frederiksen B, 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Labiran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C, McDonald-Mosley, Rice WS, Stein T, Valladares ES, Kavanaugh M, Marshall C. (2024). “Estimates of Use of Preferred Contraceptive Method in the United States: A Population-Based Study.”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Lancet Regional Health-Americas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30(100662).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https://doi.org/10.1016/j.lana.2023.100662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42B94-EB65-44EF-87DD-4BA2CAA0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Person-Centered Contraceptive Access Metrics Project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8AFC3-F2D8-4043-99FB-9BE78A40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BC46-3299-40CD-9711-DE16A72451E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01AD2-0C28-45BE-AADF-03727AD9377F}"/>
              </a:ext>
            </a:extLst>
          </p:cNvPr>
          <p:cNvSpPr txBox="1"/>
          <p:nvPr/>
        </p:nvSpPr>
        <p:spPr>
          <a:xfrm>
            <a:off x="5757705" y="871751"/>
            <a:ext cx="4440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Gómez AM, Bennett AH, </a:t>
            </a:r>
            <a:r>
              <a:rPr lang="en-US" sz="1200" dirty="0" err="1">
                <a:solidFill>
                  <a:schemeClr val="accent5"/>
                </a:solidFill>
              </a:rPr>
              <a:t>Arcara</a:t>
            </a:r>
            <a:r>
              <a:rPr lang="en-US" sz="1200" dirty="0">
                <a:solidFill>
                  <a:schemeClr val="accent5"/>
                </a:solidFill>
              </a:rPr>
              <a:t> J, Stern L, Bardwell J, Cadena D, </a:t>
            </a:r>
            <a:r>
              <a:rPr lang="en-US" sz="1200" dirty="0" err="1">
                <a:solidFill>
                  <a:schemeClr val="accent5"/>
                </a:solidFill>
              </a:rPr>
              <a:t>Chaudhri</a:t>
            </a:r>
            <a:r>
              <a:rPr lang="en-US" sz="1200" dirty="0">
                <a:solidFill>
                  <a:schemeClr val="accent5"/>
                </a:solidFill>
              </a:rPr>
              <a:t> A, Davis L, </a:t>
            </a:r>
            <a:r>
              <a:rPr lang="en-US" sz="1200" dirty="0" err="1">
                <a:solidFill>
                  <a:schemeClr val="accent5"/>
                </a:solidFill>
              </a:rPr>
              <a:t>Dehlendorf</a:t>
            </a:r>
            <a:r>
              <a:rPr lang="en-US" sz="1200" dirty="0">
                <a:solidFill>
                  <a:schemeClr val="accent5"/>
                </a:solidFill>
              </a:rPr>
              <a:t> C, Frederiksen B,  </a:t>
            </a:r>
            <a:r>
              <a:rPr lang="en-US" sz="1200" dirty="0" err="1">
                <a:solidFill>
                  <a:schemeClr val="accent5"/>
                </a:solidFill>
              </a:rPr>
              <a:t>Labiran</a:t>
            </a:r>
            <a:r>
              <a:rPr lang="en-US" sz="1200" dirty="0">
                <a:solidFill>
                  <a:schemeClr val="accent5"/>
                </a:solidFill>
              </a:rPr>
              <a:t> C, McDonald-Mosley, Rice WS, Stein T, Valladares ES, Kavanaugh M, Marshall C. (2024). “Estimates of Use of Preferred Contraceptive Method in the United States: A Population-Based Study.” </a:t>
            </a:r>
            <a:r>
              <a:rPr lang="en-US" sz="1200" i="1" dirty="0">
                <a:solidFill>
                  <a:schemeClr val="accent5"/>
                </a:solidFill>
              </a:rPr>
              <a:t>Lancet Regional Health-Americas</a:t>
            </a:r>
            <a:r>
              <a:rPr lang="en-US" sz="1200" dirty="0">
                <a:solidFill>
                  <a:schemeClr val="accent5"/>
                </a:solidFill>
              </a:rPr>
              <a:t> 30(100662). </a:t>
            </a:r>
            <a:r>
              <a:rPr lang="en-US" sz="12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https://doi.org/10.1016/j.lana.2023.100662</a:t>
            </a:r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ACBE3-D651-4E4C-8299-165AD0CE6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5" y="753627"/>
            <a:ext cx="3901165" cy="5004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E8FC3D-0C3F-4460-AF6B-296C07C90709}"/>
              </a:ext>
            </a:extLst>
          </p:cNvPr>
          <p:cNvSpPr txBox="1"/>
          <p:nvPr/>
        </p:nvSpPr>
        <p:spPr>
          <a:xfrm>
            <a:off x="5757705" y="502419"/>
            <a:ext cx="472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Read the full paper: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84F40-5980-4A87-8C59-13390B6991A4}"/>
              </a:ext>
            </a:extLst>
          </p:cNvPr>
          <p:cNvSpPr txBox="1"/>
          <p:nvPr/>
        </p:nvSpPr>
        <p:spPr>
          <a:xfrm>
            <a:off x="5757705" y="2646507"/>
            <a:ext cx="5596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hlinkClick r:id="rId4"/>
              </a:rPr>
              <a:t>https://www.share.berkeley.edu/person-centered-contraceptive-access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D9B04-A67B-4CC6-AE28-142E8E3AAC0D}"/>
              </a:ext>
            </a:extLst>
          </p:cNvPr>
          <p:cNvSpPr txBox="1"/>
          <p:nvPr/>
        </p:nvSpPr>
        <p:spPr>
          <a:xfrm>
            <a:off x="5757706" y="2277175"/>
            <a:ext cx="472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For more information, visit:</a:t>
            </a: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43A1F05-12E7-40C4-A70F-5EF0F42EC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05" y="3385171"/>
            <a:ext cx="2257561" cy="2910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329AE4-CBCD-48B6-A8BC-0258D530F716}"/>
              </a:ext>
            </a:extLst>
          </p:cNvPr>
          <p:cNvSpPr txBox="1"/>
          <p:nvPr/>
        </p:nvSpPr>
        <p:spPr>
          <a:xfrm>
            <a:off x="5757704" y="3015839"/>
            <a:ext cx="573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Click the image to view this presentation as a brief:</a:t>
            </a:r>
          </a:p>
        </p:txBody>
      </p:sp>
    </p:spTree>
    <p:extLst>
      <p:ext uri="{BB962C8B-B14F-4D97-AF65-F5344CB8AC3E}">
        <p14:creationId xmlns:p14="http://schemas.microsoft.com/office/powerpoint/2010/main" val="398339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raception">
      <a:dk1>
        <a:srgbClr val="3F43AF"/>
      </a:dk1>
      <a:lt1>
        <a:sysClr val="window" lastClr="FFFFFF"/>
      </a:lt1>
      <a:dk2>
        <a:srgbClr val="5F79F6"/>
      </a:dk2>
      <a:lt2>
        <a:srgbClr val="E7E6E6"/>
      </a:lt2>
      <a:accent1>
        <a:srgbClr val="F3B74F"/>
      </a:accent1>
      <a:accent2>
        <a:srgbClr val="EF413F"/>
      </a:accent2>
      <a:accent3>
        <a:srgbClr val="A5A5A5"/>
      </a:accent3>
      <a:accent4>
        <a:srgbClr val="DEE0EB"/>
      </a:accent4>
      <a:accent5>
        <a:srgbClr val="000000"/>
      </a:accent5>
      <a:accent6>
        <a:srgbClr val="FFFFFF"/>
      </a:accent6>
      <a:hlink>
        <a:srgbClr val="5F79F6"/>
      </a:hlink>
      <a:folHlink>
        <a:srgbClr val="3F43AF"/>
      </a:folHlink>
    </a:clrScheme>
    <a:fontScheme name="Contraception">
      <a:majorFont>
        <a:latin typeface="DM Serif Display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509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DM Serif Display</vt:lpstr>
      <vt:lpstr>Manrope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Person-Centered Contraceptive Access Metrics Project</dc:title>
  <dc:creator>Ashley Nguyen</dc:creator>
  <cp:lastModifiedBy>Ashley Nguyen</cp:lastModifiedBy>
  <cp:revision>27</cp:revision>
  <dcterms:created xsi:type="dcterms:W3CDTF">2023-06-21T22:09:12Z</dcterms:created>
  <dcterms:modified xsi:type="dcterms:W3CDTF">2024-01-25T18:59:06Z</dcterms:modified>
</cp:coreProperties>
</file>